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4" r:id="rId7"/>
    <p:sldId id="265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700"/>
    <a:srgbClr val="FF8A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Sheet1!$A$5</c:f>
              <c:strCache>
                <c:ptCount val="1"/>
                <c:pt idx="0">
                  <c:v>Late at night in bed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36-4084-81D1-A0074ED782F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74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936-4084-81D1-A0074ED782F5}"/>
              </c:ext>
            </c:extLst>
          </c:dPt>
          <c:val>
            <c:numRef>
              <c:f>Sheet1!$B$5:$C$5</c:f>
              <c:numCache>
                <c:formatCode>0.00%</c:formatCode>
                <c:ptCount val="2"/>
                <c:pt idx="0" formatCode="0%">
                  <c:v>0.45</c:v>
                </c:pt>
                <c:pt idx="1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36-4084-81D1-A0074ED782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Sheet1!$A$4</c:f>
              <c:strCache>
                <c:ptCount val="1"/>
                <c:pt idx="0">
                  <c:v>While having dinner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/>
          </c:spPr>
          <c:dPt>
            <c:idx val="0"/>
            <c:bubble3D val="0"/>
            <c:spPr>
              <a:solidFill>
                <a:srgbClr val="FF802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36-4084-81D1-A0074ED782F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74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936-4084-81D1-A0074ED782F5}"/>
              </c:ext>
            </c:extLst>
          </c:dPt>
          <c:val>
            <c:numRef>
              <c:f>Sheet1!$B$4:$C$4</c:f>
              <c:numCache>
                <c:formatCode>0.00%</c:formatCode>
                <c:ptCount val="2"/>
                <c:pt idx="0" formatCode="0%">
                  <c:v>0.15</c:v>
                </c:pt>
                <c:pt idx="1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36-4084-81D1-A0074ED782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Sheet1!$A$3</c:f>
              <c:strCache>
                <c:ptCount val="1"/>
                <c:pt idx="0">
                  <c:v>While shopping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/>
          </c:spPr>
          <c:dPt>
            <c:idx val="0"/>
            <c:bubble3D val="0"/>
            <c:spPr>
              <a:solidFill>
                <a:srgbClr val="5DCEAF">
                  <a:lumMod val="75000"/>
                </a:srgbClr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36-4084-81D1-A0074ED782F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74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936-4084-81D1-A0074ED782F5}"/>
              </c:ext>
            </c:extLst>
          </c:dPt>
          <c:val>
            <c:numRef>
              <c:f>Sheet1!$B$3:$C$3</c:f>
              <c:numCache>
                <c:formatCode>0.00%</c:formatCode>
                <c:ptCount val="2"/>
                <c:pt idx="0" formatCode="0%">
                  <c:v>0.15</c:v>
                </c:pt>
                <c:pt idx="1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36-4084-81D1-A0074ED782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While commuting</c:v>
                </c:pt>
              </c:strCache>
            </c:strRef>
          </c:tx>
          <c:spPr>
            <a:ln>
              <a:solidFill>
                <a:schemeClr val="bg1"/>
              </a:solidFill>
            </a:ln>
            <a:effectLst/>
          </c:spPr>
          <c:dPt>
            <c:idx val="0"/>
            <c:bubble3D val="0"/>
            <c:spPr>
              <a:solidFill>
                <a:srgbClr val="F14124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936-4084-81D1-A0074ED782F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74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936-4084-81D1-A0074ED782F5}"/>
              </c:ext>
            </c:extLst>
          </c:dPt>
          <c:val>
            <c:numRef>
              <c:f>Sheet1!$B$2:$C$2</c:f>
              <c:numCache>
                <c:formatCode>0.00%</c:formatCode>
                <c:ptCount val="2"/>
                <c:pt idx="0" formatCode="0%">
                  <c:v>0.25</c:v>
                </c:pt>
                <c:pt idx="1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936-4084-81D1-A0074ED782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114509555652277"/>
          <c:y val="7.2023433069424631E-2"/>
          <c:w val="0.5803563750511086"/>
          <c:h val="0.8120454716999586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effectLst>
              <a:innerShdw blurRad="63500" dist="50800" dir="54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3E-44EE-8EBD-E53ADF20250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3E-44EE-8EBD-E53ADF20250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53E-44EE-8EBD-E53ADF20250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53E-44EE-8EBD-E53ADF202500}"/>
              </c:ext>
            </c:extLst>
          </c:dPt>
          <c:dLbls>
            <c:dLbl>
              <c:idx val="0"/>
              <c:layout>
                <c:manualLayout>
                  <c:x val="5.1926298157453817E-2"/>
                  <c:y val="-1.8749998846579817E-2"/>
                </c:manualLayout>
              </c:layout>
              <c:spPr>
                <a:solidFill>
                  <a:schemeClr val="bg2"/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/>
              </c:spPr>
              <c:txPr>
                <a:bodyPr rot="0" spcFirstLastPara="1" vertOverflow="clip" horzOverflow="clip" vert="horz" wrap="square" lIns="0" tIns="0" rIns="0" bIns="0" anchor="ctr" anchorCtr="0">
                  <a:spAutoFit/>
                </a:bodyPr>
                <a:lstStyle/>
                <a:p>
                  <a:pPr algn="ctr" rtl="0">
                    <a:defRPr lang="en-AU" sz="3200" b="1" i="0" u="none" strike="noStrike" kern="120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53E-44EE-8EBD-E53ADF202500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ellipse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244450599453962"/>
                      <c:h val="0.1993110113612812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6.7001675041876041E-2"/>
                  <c:y val="4.4531247260627016E-2"/>
                </c:manualLayout>
              </c:layout>
              <c:spPr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/>
              </c:spPr>
              <c:txPr>
                <a:bodyPr rot="0" spcFirstLastPara="1" vertOverflow="clip" horzOverflow="clip" vert="horz" wrap="square" lIns="0" tIns="0" rIns="0" bIns="0" anchor="ctr" anchorCtr="0">
                  <a:spAutoFit/>
                </a:bodyPr>
                <a:lstStyle/>
                <a:p>
                  <a:pPr algn="ctr" rtl="0">
                    <a:defRPr lang="en-AU" sz="3200" b="1" i="0" u="none" strike="noStrike" kern="120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53E-44EE-8EBD-E53ADF202500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ellipse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244450599453962"/>
                      <c:h val="0.1993110113612812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5.025125628140642E-3"/>
                  <c:y val="3.5156247837337118E-2"/>
                </c:manualLayout>
              </c:layout>
              <c:spPr>
                <a:solidFill>
                  <a:schemeClr val="accent3">
                    <a:lumMod val="20000"/>
                    <a:lumOff val="8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/>
              </c:spPr>
              <c:txPr>
                <a:bodyPr rot="0" spcFirstLastPara="1" vertOverflow="clip" horzOverflow="clip" vert="horz" wrap="square" lIns="0" tIns="0" rIns="0" bIns="0" anchor="ctr" anchorCtr="0">
                  <a:spAutoFit/>
                </a:bodyPr>
                <a:lstStyle/>
                <a:p>
                  <a:pPr algn="ctr" rtl="0">
                    <a:defRPr lang="en-AU" sz="3200" b="1" i="0" u="none" strike="noStrike" kern="120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53E-44EE-8EBD-E53ADF202500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ellipse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244450599453962"/>
                      <c:h val="0.19931101136128129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5.0251256281407045E-2"/>
                  <c:y val="-1.1718749279112414E-2"/>
                </c:manualLayout>
              </c:layout>
              <c:spPr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/>
              </c:spPr>
              <c:txPr>
                <a:bodyPr rot="0" spcFirstLastPara="1" vertOverflow="clip" horzOverflow="clip" vert="horz" wrap="square" lIns="0" tIns="0" rIns="0" bIns="0" anchor="ctr" anchorCtr="0">
                  <a:spAutoFit/>
                </a:bodyPr>
                <a:lstStyle/>
                <a:p>
                  <a:pPr algn="ctr" rtl="0">
                    <a:defRPr lang="en-AU" sz="3200" b="1" i="0" u="none" strike="noStrike" kern="1200" baseline="0">
                      <a:solidFill>
                        <a:prstClr val="black">
                          <a:lumMod val="65000"/>
                          <a:lumOff val="35000"/>
                        </a:prst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53E-44EE-8EBD-E53ADF202500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ellipse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4244450599453962"/>
                      <c:h val="0.19931101136128129"/>
                    </c:manualLayout>
                  </c15:layout>
                </c:ext>
              </c:extLst>
            </c:dLbl>
            <c:spPr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0">
                <a:spAutoFit/>
              </a:bodyPr>
              <a:lstStyle/>
              <a:p>
                <a:pPr algn="ctr" rtl="0">
                  <a:defRPr lang="en-AU" sz="3200" b="1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ellipse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While commuting</c:v>
                </c:pt>
                <c:pt idx="1">
                  <c:v>While shopping</c:v>
                </c:pt>
                <c:pt idx="2">
                  <c:v>While having dinner</c:v>
                </c:pt>
                <c:pt idx="3">
                  <c:v>Late at night in bed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0.15</c:v>
                </c:pt>
                <c:pt idx="2">
                  <c:v>0.15</c:v>
                </c:pt>
                <c:pt idx="3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53E-44EE-8EBD-E53ADF2025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176134218846834E-2"/>
          <c:y val="3.5869552937503275E-2"/>
          <c:w val="0.95312500524281885"/>
          <c:h val="0.8835649149041715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Dam level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QLD</c:v>
                </c:pt>
                <c:pt idx="1">
                  <c:v>NSW</c:v>
                </c:pt>
                <c:pt idx="2">
                  <c:v>VIC</c:v>
                </c:pt>
                <c:pt idx="3">
                  <c:v>SA</c:v>
                </c:pt>
              </c:strCache>
            </c:strRef>
          </c:cat>
          <c:val>
            <c:numRef>
              <c:f>Sheet1!$B$2:$E$2</c:f>
              <c:numCache>
                <c:formatCode>0%</c:formatCode>
                <c:ptCount val="4"/>
                <c:pt idx="0">
                  <c:v>0.25</c:v>
                </c:pt>
                <c:pt idx="1">
                  <c:v>0.65</c:v>
                </c:pt>
                <c:pt idx="2">
                  <c:v>0.75</c:v>
                </c:pt>
                <c:pt idx="3">
                  <c:v>0.45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Filler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Sheet1!$B$1:$E$1</c:f>
              <c:strCache>
                <c:ptCount val="4"/>
                <c:pt idx="0">
                  <c:v>QLD</c:v>
                </c:pt>
                <c:pt idx="1">
                  <c:v>NSW</c:v>
                </c:pt>
                <c:pt idx="2">
                  <c:v>VIC</c:v>
                </c:pt>
                <c:pt idx="3">
                  <c:v>SA</c:v>
                </c:pt>
              </c:strCache>
            </c:strRef>
          </c:cat>
          <c:val>
            <c:numRef>
              <c:f>Sheet1!$B$3:$E$3</c:f>
              <c:numCache>
                <c:formatCode>0%</c:formatCode>
                <c:ptCount val="4"/>
                <c:pt idx="0">
                  <c:v>0.75</c:v>
                </c:pt>
                <c:pt idx="1">
                  <c:v>0.35</c:v>
                </c:pt>
                <c:pt idx="2">
                  <c:v>0.25</c:v>
                </c:pt>
                <c:pt idx="3">
                  <c:v>0.55000000000000004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43"/>
        <c:overlap val="100"/>
        <c:axId val="353922656"/>
        <c:axId val="353923048"/>
      </c:barChart>
      <c:catAx>
        <c:axId val="353922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3923048"/>
        <c:crosses val="autoZero"/>
        <c:auto val="1"/>
        <c:lblAlgn val="ctr"/>
        <c:lblOffset val="100"/>
        <c:noMultiLvlLbl val="0"/>
      </c:catAx>
      <c:valAx>
        <c:axId val="35392304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539226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"/>
          <c:y val="1.3608248450266716E-2"/>
          <c:w val="0.9758241758241758"/>
          <c:h val="0.90380213614455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13</c:v>
                </c:pt>
                <c:pt idx="2">
                  <c:v>18</c:v>
                </c:pt>
                <c:pt idx="3">
                  <c:v>12</c:v>
                </c:pt>
                <c:pt idx="4">
                  <c:v>24</c:v>
                </c:pt>
                <c:pt idx="5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1"/>
        <c:overlap val="-27"/>
        <c:axId val="417304248"/>
        <c:axId val="417310912"/>
      </c:barChart>
      <c:catAx>
        <c:axId val="417304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7310912"/>
        <c:crosses val="autoZero"/>
        <c:auto val="1"/>
        <c:lblAlgn val="ctr"/>
        <c:lblOffset val="100"/>
        <c:noMultiLvlLbl val="0"/>
      </c:catAx>
      <c:valAx>
        <c:axId val="417310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17304248"/>
        <c:crosses val="autoZero"/>
        <c:crossBetween val="between"/>
      </c:valAx>
      <c:spPr>
        <a:gradFill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1"/>
        </a:gra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928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1034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578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8078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044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9648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1541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1060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329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3887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3125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016542A-73D7-4514-867E-5553E31E9176}" type="datetimeFigureOut">
              <a:rPr lang="en-AU" smtClean="0"/>
              <a:t>3/07/2019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D390F7E-5B10-4453-A44A-1274757C9FF4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216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BA80A5-C04A-4E98-9DBA-4A74EF73A4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Charts &amp; Tables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BBBFDFC-1D0D-48B5-A4BD-B9BA38CF75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7387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ircle: Hollow 23">
            <a:extLst>
              <a:ext uri="{FF2B5EF4-FFF2-40B4-BE49-F238E27FC236}">
                <a16:creationId xmlns="" xmlns:a16="http://schemas.microsoft.com/office/drawing/2014/main" id="{228AA6B1-4E67-4BEC-80C6-5E5851C13F8D}"/>
              </a:ext>
            </a:extLst>
          </p:cNvPr>
          <p:cNvSpPr/>
          <p:nvPr/>
        </p:nvSpPr>
        <p:spPr>
          <a:xfrm>
            <a:off x="608643" y="2052444"/>
            <a:ext cx="2036956" cy="2036956"/>
          </a:xfrm>
          <a:prstGeom prst="donut">
            <a:avLst>
              <a:gd name="adj" fmla="val 12959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27" name="Circle: Hollow 26">
            <a:extLst>
              <a:ext uri="{FF2B5EF4-FFF2-40B4-BE49-F238E27FC236}">
                <a16:creationId xmlns="" xmlns:a16="http://schemas.microsoft.com/office/drawing/2014/main" id="{851776C6-02F9-4A91-9AF0-F93B27A3B98E}"/>
              </a:ext>
            </a:extLst>
          </p:cNvPr>
          <p:cNvSpPr/>
          <p:nvPr/>
        </p:nvSpPr>
        <p:spPr>
          <a:xfrm>
            <a:off x="9674422" y="2071493"/>
            <a:ext cx="2036956" cy="2036956"/>
          </a:xfrm>
          <a:prstGeom prst="donut">
            <a:avLst>
              <a:gd name="adj" fmla="val 12959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26" name="Circle: Hollow 25">
            <a:extLst>
              <a:ext uri="{FF2B5EF4-FFF2-40B4-BE49-F238E27FC236}">
                <a16:creationId xmlns="" xmlns:a16="http://schemas.microsoft.com/office/drawing/2014/main" id="{AAA496DB-720E-4D6C-B34A-ECE12816D62A}"/>
              </a:ext>
            </a:extLst>
          </p:cNvPr>
          <p:cNvSpPr/>
          <p:nvPr/>
        </p:nvSpPr>
        <p:spPr>
          <a:xfrm>
            <a:off x="6844136" y="2052444"/>
            <a:ext cx="2036956" cy="2036956"/>
          </a:xfrm>
          <a:prstGeom prst="donut">
            <a:avLst>
              <a:gd name="adj" fmla="val 12959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25" name="Circle: Hollow 24">
            <a:extLst>
              <a:ext uri="{FF2B5EF4-FFF2-40B4-BE49-F238E27FC236}">
                <a16:creationId xmlns="" xmlns:a16="http://schemas.microsoft.com/office/drawing/2014/main" id="{CA93EA8D-BAA9-4302-8F7D-2371ECD1F236}"/>
              </a:ext>
            </a:extLst>
          </p:cNvPr>
          <p:cNvSpPr/>
          <p:nvPr/>
        </p:nvSpPr>
        <p:spPr>
          <a:xfrm>
            <a:off x="3786993" y="2052444"/>
            <a:ext cx="2036956" cy="2036956"/>
          </a:xfrm>
          <a:prstGeom prst="donut">
            <a:avLst>
              <a:gd name="adj" fmla="val 12959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8E5F432B-7CB8-46B6-8060-CD6ED91B71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057330"/>
              </p:ext>
            </p:extLst>
          </p:nvPr>
        </p:nvGraphicFramePr>
        <p:xfrm>
          <a:off x="571498" y="269400"/>
          <a:ext cx="10947401" cy="8043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47401">
                  <a:extLst>
                    <a:ext uri="{9D8B030D-6E8A-4147-A177-3AD203B41FA5}">
                      <a16:colId xmlns="" xmlns:a16="http://schemas.microsoft.com/office/drawing/2014/main" val="2140640760"/>
                    </a:ext>
                  </a:extLst>
                </a:gridCol>
              </a:tblGrid>
              <a:tr h="488308">
                <a:tc>
                  <a:txBody>
                    <a:bodyPr/>
                    <a:lstStyle/>
                    <a:p>
                      <a:pPr algn="l" fontAlgn="b"/>
                      <a:r>
                        <a:rPr lang="en-AU" sz="4000" b="1" u="none" strike="noStrike">
                          <a:effectLst/>
                        </a:rPr>
                        <a:t>Where do </a:t>
                      </a:r>
                      <a:r>
                        <a:rPr lang="en-AU" sz="4000" b="1" u="none" strike="noStrike" noProof="0">
                          <a:effectLst/>
                        </a:rPr>
                        <a:t>consumers</a:t>
                      </a:r>
                      <a:r>
                        <a:rPr lang="en-AU" sz="4000" b="1" u="none" strike="noStrike">
                          <a:effectLst/>
                        </a:rPr>
                        <a:t> watch mobile video content?</a:t>
                      </a:r>
                      <a:endParaRPr lang="en-AU" sz="4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6131647"/>
                  </a:ext>
                </a:extLst>
              </a:tr>
              <a:tr h="185268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dirty="0">
                          <a:effectLst/>
                        </a:rPr>
                        <a:t>source:  Ericsson </a:t>
                      </a:r>
                      <a:r>
                        <a:rPr lang="en-AU" sz="1100" u="none" strike="noStrike" dirty="0" err="1">
                          <a:effectLst/>
                        </a:rPr>
                        <a:t>ConsumerLab</a:t>
                      </a:r>
                      <a:r>
                        <a:rPr lang="en-AU" sz="1100" u="none" strike="noStrike" dirty="0">
                          <a:effectLst/>
                        </a:rPr>
                        <a:t>, Performance shapes smartphone behaviour, 2014</a:t>
                      </a:r>
                      <a:endParaRPr lang="en-AU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89183564"/>
                  </a:ext>
                </a:extLst>
              </a:tr>
            </a:tbl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="" xmlns:a16="http://schemas.microsoft.com/office/drawing/2014/main" id="{6DF790CE-784C-4F95-9C8C-B23C97D909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0809808"/>
              </p:ext>
            </p:extLst>
          </p:nvPr>
        </p:nvGraphicFramePr>
        <p:xfrm>
          <a:off x="87082" y="1912741"/>
          <a:ext cx="3047999" cy="2354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55AF5DF-8455-49DA-B4E4-EFBD70E15D56}"/>
              </a:ext>
            </a:extLst>
          </p:cNvPr>
          <p:cNvSpPr/>
          <p:nvPr/>
        </p:nvSpPr>
        <p:spPr>
          <a:xfrm>
            <a:off x="342350" y="4267201"/>
            <a:ext cx="2528757" cy="339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</a:rPr>
              <a:t>LATE AT NIGHT IN BED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="" xmlns:a16="http://schemas.microsoft.com/office/drawing/2014/main" id="{8772DFD5-8B13-4E2C-8F21-B22F51608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9329615"/>
              </p:ext>
            </p:extLst>
          </p:nvPr>
        </p:nvGraphicFramePr>
        <p:xfrm>
          <a:off x="3285301" y="1912741"/>
          <a:ext cx="3047999" cy="2354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="" xmlns:a16="http://schemas.microsoft.com/office/drawing/2014/main" id="{4B5C9160-66DB-49EE-AA6C-EF73A1E960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49799"/>
              </p:ext>
            </p:extLst>
          </p:nvPr>
        </p:nvGraphicFramePr>
        <p:xfrm>
          <a:off x="6333300" y="1912741"/>
          <a:ext cx="3047999" cy="2354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="" xmlns:a16="http://schemas.microsoft.com/office/drawing/2014/main" id="{9C1F3768-49F0-45A4-98F0-28CA9EDA0D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3608025"/>
              </p:ext>
            </p:extLst>
          </p:nvPr>
        </p:nvGraphicFramePr>
        <p:xfrm>
          <a:off x="9163586" y="1912741"/>
          <a:ext cx="3047999" cy="2354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5CA19398-93C8-4BFF-9969-5580A6F8C27C}"/>
              </a:ext>
            </a:extLst>
          </p:cNvPr>
          <p:cNvSpPr/>
          <p:nvPr/>
        </p:nvSpPr>
        <p:spPr>
          <a:xfrm>
            <a:off x="3549300" y="4267202"/>
            <a:ext cx="2520000" cy="339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</a:rPr>
              <a:t>WHILE HAVING DINNER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17C06E56-95F3-4CE1-98F5-97D3595767A7}"/>
              </a:ext>
            </a:extLst>
          </p:cNvPr>
          <p:cNvSpPr/>
          <p:nvPr/>
        </p:nvSpPr>
        <p:spPr>
          <a:xfrm>
            <a:off x="6597274" y="4267201"/>
            <a:ext cx="2520000" cy="339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</a:rPr>
              <a:t>WHILE SHOPPING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3DD6DA54-272A-421D-BC82-4AEAEF24E67B}"/>
              </a:ext>
            </a:extLst>
          </p:cNvPr>
          <p:cNvSpPr/>
          <p:nvPr/>
        </p:nvSpPr>
        <p:spPr>
          <a:xfrm>
            <a:off x="9329650" y="4232367"/>
            <a:ext cx="2520000" cy="339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</a:rPr>
              <a:t>WHILE COMMUTING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9BCD12B5-009B-4320-98EE-A019E94C4A9E}"/>
              </a:ext>
            </a:extLst>
          </p:cNvPr>
          <p:cNvSpPr/>
          <p:nvPr/>
        </p:nvSpPr>
        <p:spPr>
          <a:xfrm>
            <a:off x="999831" y="2721114"/>
            <a:ext cx="12137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4000" b="1" cap="none" spc="0" dirty="0">
                <a:ln w="0"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accent2"/>
                </a:solidFill>
                <a:latin typeface="Arial Nova" panose="020B0504020202020204" pitchFamily="34" charset="0"/>
                <a:cs typeface="Aharoni" panose="02010803020104030203" pitchFamily="2" charset="-79"/>
              </a:rPr>
              <a:t>45%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B22FBA54-141C-4489-8759-60FED2C5CF83}"/>
              </a:ext>
            </a:extLst>
          </p:cNvPr>
          <p:cNvSpPr/>
          <p:nvPr/>
        </p:nvSpPr>
        <p:spPr>
          <a:xfrm>
            <a:off x="4202404" y="2721114"/>
            <a:ext cx="12137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4000" b="1" dirty="0">
                <a:ln w="0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 Nova" panose="020B0504020202020204" pitchFamily="34" charset="0"/>
                <a:cs typeface="Aharoni" panose="02010803020104030203" pitchFamily="2" charset="-79"/>
              </a:rPr>
              <a:t>1</a:t>
            </a:r>
            <a:r>
              <a:rPr lang="en-AU" sz="4000" b="1" cap="none" spc="0" dirty="0">
                <a:ln w="0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Arial Nova" panose="020B0504020202020204" pitchFamily="34" charset="0"/>
                <a:cs typeface="Aharoni" panose="02010803020104030203" pitchFamily="2" charset="-79"/>
              </a:rPr>
              <a:t>5%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9FFAC651-A879-43BF-AE5F-6290E5AB6CA9}"/>
              </a:ext>
            </a:extLst>
          </p:cNvPr>
          <p:cNvSpPr/>
          <p:nvPr/>
        </p:nvSpPr>
        <p:spPr>
          <a:xfrm>
            <a:off x="7210895" y="2721114"/>
            <a:ext cx="12137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4000" b="1" dirty="0">
                <a:ln w="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/>
                </a:solidFill>
                <a:latin typeface="Arial Nova" panose="020B0504020202020204" pitchFamily="34" charset="0"/>
                <a:cs typeface="Aharoni" panose="02010803020104030203" pitchFamily="2" charset="-79"/>
              </a:rPr>
              <a:t>1</a:t>
            </a:r>
            <a:r>
              <a:rPr lang="en-AU" sz="4000" b="1" cap="none" spc="0" dirty="0">
                <a:ln w="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/>
                </a:solidFill>
                <a:latin typeface="Arial Nova" panose="020B0504020202020204" pitchFamily="34" charset="0"/>
                <a:cs typeface="Aharoni" panose="02010803020104030203" pitchFamily="2" charset="-79"/>
              </a:rPr>
              <a:t>5%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CBF37235-4C1F-4B01-83CE-D340C261E622}"/>
              </a:ext>
            </a:extLst>
          </p:cNvPr>
          <p:cNvSpPr/>
          <p:nvPr/>
        </p:nvSpPr>
        <p:spPr>
          <a:xfrm>
            <a:off x="10120196" y="2721114"/>
            <a:ext cx="12137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4000" b="1" dirty="0">
                <a:ln w="0">
                  <a:solidFill>
                    <a:schemeClr val="accent6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Arial Nova" panose="020B0504020202020204" pitchFamily="34" charset="0"/>
                <a:cs typeface="Aharoni" panose="02010803020104030203" pitchFamily="2" charset="-79"/>
              </a:rPr>
              <a:t>2</a:t>
            </a:r>
            <a:r>
              <a:rPr lang="en-AU" sz="4000" b="1" cap="none" spc="0" dirty="0">
                <a:ln w="0">
                  <a:solidFill>
                    <a:schemeClr val="accent6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Arial Nova" panose="020B0504020202020204" pitchFamily="34" charset="0"/>
                <a:cs typeface="Aharoni" panose="02010803020104030203" pitchFamily="2" charset="-79"/>
              </a:rPr>
              <a:t>5%</a:t>
            </a:r>
          </a:p>
        </p:txBody>
      </p:sp>
    </p:spTree>
    <p:extLst>
      <p:ext uri="{BB962C8B-B14F-4D97-AF65-F5344CB8AC3E}">
        <p14:creationId xmlns:p14="http://schemas.microsoft.com/office/powerpoint/2010/main" val="2713166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ircle: Hollow 8">
            <a:extLst>
              <a:ext uri="{FF2B5EF4-FFF2-40B4-BE49-F238E27FC236}">
                <a16:creationId xmlns="" xmlns:a16="http://schemas.microsoft.com/office/drawing/2014/main" id="{7B20B4A4-57A4-48E9-8F50-BFA370281EB0}"/>
              </a:ext>
            </a:extLst>
          </p:cNvPr>
          <p:cNvSpPr/>
          <p:nvPr/>
        </p:nvSpPr>
        <p:spPr>
          <a:xfrm>
            <a:off x="3655483" y="937682"/>
            <a:ext cx="4957233" cy="4957233"/>
          </a:xfrm>
          <a:prstGeom prst="donut">
            <a:avLst>
              <a:gd name="adj" fmla="val 12959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98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="" xmlns:a16="http://schemas.microsoft.com/office/drawing/2014/main" id="{B85AF58C-25DF-4CB0-A213-AE4463F6D1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6238240"/>
              </p:ext>
            </p:extLst>
          </p:nvPr>
        </p:nvGraphicFramePr>
        <p:xfrm>
          <a:off x="0" y="884766"/>
          <a:ext cx="75819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DC445C01-C928-433D-88B4-6F9047B9B2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841897"/>
              </p:ext>
            </p:extLst>
          </p:nvPr>
        </p:nvGraphicFramePr>
        <p:xfrm>
          <a:off x="571498" y="269400"/>
          <a:ext cx="10947401" cy="8043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47401">
                  <a:extLst>
                    <a:ext uri="{9D8B030D-6E8A-4147-A177-3AD203B41FA5}">
                      <a16:colId xmlns="" xmlns:a16="http://schemas.microsoft.com/office/drawing/2014/main" val="2140640760"/>
                    </a:ext>
                  </a:extLst>
                </a:gridCol>
              </a:tblGrid>
              <a:tr h="488308">
                <a:tc>
                  <a:txBody>
                    <a:bodyPr/>
                    <a:lstStyle/>
                    <a:p>
                      <a:pPr algn="l" fontAlgn="b"/>
                      <a:r>
                        <a:rPr lang="en-AU" sz="4000" b="1" u="none" strike="noStrike" noProof="0" dirty="0">
                          <a:effectLst/>
                        </a:rPr>
                        <a:t>Where do consumers watch mobile video content?</a:t>
                      </a:r>
                      <a:endParaRPr lang="en-AU" sz="4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6131647"/>
                  </a:ext>
                </a:extLst>
              </a:tr>
              <a:tr h="185268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noProof="0" dirty="0">
                          <a:effectLst/>
                        </a:rPr>
                        <a:t>source:  Ericsson </a:t>
                      </a:r>
                      <a:r>
                        <a:rPr lang="en-AU" sz="1100" u="none" strike="noStrike" noProof="0" dirty="0" err="1">
                          <a:effectLst/>
                        </a:rPr>
                        <a:t>ConsumerLab</a:t>
                      </a:r>
                      <a:r>
                        <a:rPr lang="en-AU" sz="1100" u="none" strike="noStrike" noProof="0" dirty="0">
                          <a:effectLst/>
                        </a:rPr>
                        <a:t>, Performance shapes smartphone behaviour, 2014</a:t>
                      </a:r>
                      <a:endParaRPr lang="en-AU" sz="11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89183564"/>
                  </a:ext>
                </a:extLst>
              </a:tr>
            </a:tbl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4AF82BBF-F7EE-444F-952B-E5385897070C}"/>
              </a:ext>
            </a:extLst>
          </p:cNvPr>
          <p:cNvCxnSpPr/>
          <p:nvPr/>
        </p:nvCxnSpPr>
        <p:spPr>
          <a:xfrm>
            <a:off x="7048500" y="1460500"/>
            <a:ext cx="0" cy="401320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9" name="Table 18">
            <a:extLst>
              <a:ext uri="{FF2B5EF4-FFF2-40B4-BE49-F238E27FC236}">
                <a16:creationId xmlns="" xmlns:a16="http://schemas.microsoft.com/office/drawing/2014/main" id="{B1DD18A6-879F-495B-B2B1-21B4D7558B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537722"/>
              </p:ext>
            </p:extLst>
          </p:nvPr>
        </p:nvGraphicFramePr>
        <p:xfrm>
          <a:off x="7492999" y="1460500"/>
          <a:ext cx="3581401" cy="18249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7501">
                  <a:extLst>
                    <a:ext uri="{9D8B030D-6E8A-4147-A177-3AD203B41FA5}">
                      <a16:colId xmlns="" xmlns:a16="http://schemas.microsoft.com/office/drawing/2014/main" val="518465058"/>
                    </a:ext>
                  </a:extLst>
                </a:gridCol>
                <a:gridCol w="3263900">
                  <a:extLst>
                    <a:ext uri="{9D8B030D-6E8A-4147-A177-3AD203B41FA5}">
                      <a16:colId xmlns="" xmlns:a16="http://schemas.microsoft.com/office/drawing/2014/main" val="128365095"/>
                    </a:ext>
                  </a:extLst>
                </a:gridCol>
              </a:tblGrid>
              <a:tr h="330201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b="0" u="none" strike="noStrike" dirty="0">
                          <a:effectLst/>
                          <a:latin typeface="Arial Nova" panose="020B0504020202020204" pitchFamily="34" charset="0"/>
                        </a:rPr>
                        <a:t>  While commuting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403831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AU" sz="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ova" panose="020B0504020202020204" pitchFamily="34" charset="0"/>
                        </a:rPr>
                        <a:t>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1572488"/>
                  </a:ext>
                </a:extLst>
              </a:tr>
              <a:tr h="374651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b="0" u="none" strike="noStrike" dirty="0">
                          <a:effectLst/>
                          <a:latin typeface="Arial Nova" panose="020B0504020202020204" pitchFamily="34" charset="0"/>
                        </a:rPr>
                        <a:t>  While shopping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72988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n-AU" sz="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AU" sz="500" b="0" i="0" u="none" strike="noStrike" dirty="0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69386925"/>
                  </a:ext>
                </a:extLst>
              </a:tr>
              <a:tr h="396241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2400" b="0" u="none" strike="noStrike" dirty="0">
                          <a:effectLst/>
                          <a:latin typeface="Arial Nova" panose="020B0504020202020204" pitchFamily="34" charset="0"/>
                        </a:rPr>
                        <a:t>  While having dinner</a:t>
                      </a:r>
                      <a:endParaRPr lang="en-AU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620634602"/>
                  </a:ext>
                </a:extLst>
              </a:tr>
              <a:tr h="83185">
                <a:tc>
                  <a:txBody>
                    <a:bodyPr/>
                    <a:lstStyle/>
                    <a:p>
                      <a:pPr algn="l" fontAlgn="b"/>
                      <a:endParaRPr lang="en-US" sz="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10575790"/>
                  </a:ext>
                </a:extLst>
              </a:tr>
              <a:tr h="290194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u="none" strike="noStrike" dirty="0">
                          <a:effectLst/>
                          <a:latin typeface="Arial Nova" panose="020B0504020202020204" pitchFamily="34" charset="0"/>
                        </a:rPr>
                        <a:t>  Late at night in bed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Arial Nova" panose="020B05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6416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8387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" y="258028"/>
            <a:ext cx="10058400" cy="723047"/>
          </a:xfrm>
        </p:spPr>
        <p:txBody>
          <a:bodyPr/>
          <a:lstStyle/>
          <a:p>
            <a:r>
              <a:rPr lang="en-AU" dirty="0" smtClean="0"/>
              <a:t>Skill Builder 1: Assessment</a:t>
            </a:r>
            <a:endParaRPr lang="en-AU" dirty="0"/>
          </a:p>
        </p:txBody>
      </p:sp>
      <p:sp>
        <p:nvSpPr>
          <p:cNvPr id="13" name="Rectangle 12"/>
          <p:cNvSpPr/>
          <p:nvPr/>
        </p:nvSpPr>
        <p:spPr>
          <a:xfrm>
            <a:off x="314325" y="896422"/>
            <a:ext cx="39581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/>
              <a:t>Assessment Completion Rates 2016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300604"/>
              </p:ext>
            </p:extLst>
          </p:nvPr>
        </p:nvGraphicFramePr>
        <p:xfrm>
          <a:off x="390525" y="1296532"/>
          <a:ext cx="1219200" cy="1200150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609600"/>
                <a:gridCol w="609600"/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Jan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8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Feb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13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Mar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18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Apr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12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May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24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Jun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25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185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C445C01-C928-433D-88B4-6F9047B9B2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338775"/>
              </p:ext>
            </p:extLst>
          </p:nvPr>
        </p:nvGraphicFramePr>
        <p:xfrm>
          <a:off x="571498" y="269400"/>
          <a:ext cx="10947401" cy="619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47401">
                  <a:extLst>
                    <a:ext uri="{9D8B030D-6E8A-4147-A177-3AD203B41FA5}">
                      <a16:colId xmlns="" xmlns:a16="http://schemas.microsoft.com/office/drawing/2014/main" val="2140640760"/>
                    </a:ext>
                  </a:extLst>
                </a:gridCol>
              </a:tblGrid>
              <a:tr h="588556">
                <a:tc>
                  <a:txBody>
                    <a:bodyPr/>
                    <a:lstStyle/>
                    <a:p>
                      <a:pPr algn="l" fontAlgn="b"/>
                      <a:r>
                        <a:rPr lang="en-AU" sz="4000" b="1" u="none" strike="noStrike" noProof="0" dirty="0" smtClean="0">
                          <a:effectLst/>
                        </a:rPr>
                        <a:t>Water Restrictions</a:t>
                      </a:r>
                      <a:endParaRPr lang="en-AU" sz="4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6131647"/>
                  </a:ext>
                </a:extLst>
              </a:tr>
            </a:tbl>
          </a:graphicData>
        </a:graphic>
      </p:graphicFrame>
      <p:pic>
        <p:nvPicPr>
          <p:cNvPr id="14" name="Picture 13"/>
          <p:cNvPicPr/>
          <p:nvPr/>
        </p:nvPicPr>
        <p:blipFill rotWithShape="1">
          <a:blip r:embed="rId2"/>
          <a:srcRect b="12637"/>
          <a:stretch/>
        </p:blipFill>
        <p:spPr>
          <a:xfrm>
            <a:off x="8795315" y="209658"/>
            <a:ext cx="3248660" cy="2567409"/>
          </a:xfrm>
          <a:prstGeom prst="rect">
            <a:avLst/>
          </a:prstGeom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699263"/>
              </p:ext>
            </p:extLst>
          </p:nvPr>
        </p:nvGraphicFramePr>
        <p:xfrm>
          <a:off x="571496" y="874087"/>
          <a:ext cx="2747436" cy="8420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6859"/>
                <a:gridCol w="686859"/>
                <a:gridCol w="686859"/>
                <a:gridCol w="686859"/>
              </a:tblGrid>
              <a:tr h="21314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400" b="1" u="none" strike="noStrike" noProof="0" dirty="0" smtClean="0">
                          <a:effectLst/>
                        </a:rPr>
                        <a:t>Current Dam Levels :  June</a:t>
                      </a:r>
                      <a:r>
                        <a:rPr lang="en-AU" sz="1400" b="1" u="none" strike="noStrike" baseline="0" noProof="0" dirty="0" smtClean="0">
                          <a:effectLst/>
                        </a:rPr>
                        <a:t> 30, 2018</a:t>
                      </a:r>
                      <a:endParaRPr lang="en-AU" sz="1400" b="1" i="1" u="none" strike="noStrike" noProof="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b="1" u="none" strike="noStrike" dirty="0">
                          <a:effectLst/>
                        </a:rPr>
                        <a:t>QLD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b="1" u="none" strike="noStrike" dirty="0">
                          <a:effectLst/>
                        </a:rPr>
                        <a:t>NSW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b="1" u="none" strike="noStrike" dirty="0">
                          <a:effectLst/>
                        </a:rPr>
                        <a:t>VIC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400" b="1" u="none" strike="noStrike" dirty="0">
                          <a:effectLst/>
                        </a:rPr>
                        <a:t>SA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A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effectLst/>
                        </a:rPr>
                        <a:t>65%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effectLst/>
                        </a:rPr>
                        <a:t>75%</a:t>
                      </a:r>
                      <a:endParaRPr lang="en-A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AU" sz="1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45%</a:t>
                      </a:r>
                      <a:endParaRPr lang="en-AU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752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>
            <a:extLst>
              <a:ext uri="{FF2B5EF4-FFF2-40B4-BE49-F238E27FC236}">
                <a16:creationId xmlns="" xmlns:a16="http://schemas.microsoft.com/office/drawing/2014/main" id="{DC445C01-C928-433D-88B4-6F9047B9B2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823930"/>
              </p:ext>
            </p:extLst>
          </p:nvPr>
        </p:nvGraphicFramePr>
        <p:xfrm>
          <a:off x="571498" y="269400"/>
          <a:ext cx="10947401" cy="8043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47401">
                  <a:extLst>
                    <a:ext uri="{9D8B030D-6E8A-4147-A177-3AD203B41FA5}">
                      <a16:colId xmlns="" xmlns:a16="http://schemas.microsoft.com/office/drawing/2014/main" val="2140640760"/>
                    </a:ext>
                  </a:extLst>
                </a:gridCol>
              </a:tblGrid>
              <a:tr h="588556">
                <a:tc>
                  <a:txBody>
                    <a:bodyPr/>
                    <a:lstStyle/>
                    <a:p>
                      <a:pPr algn="l" fontAlgn="b"/>
                      <a:r>
                        <a:rPr lang="en-AU" sz="4000" b="1" u="none" strike="noStrike" noProof="0" dirty="0" smtClean="0">
                          <a:effectLst/>
                        </a:rPr>
                        <a:t>Water </a:t>
                      </a:r>
                      <a:r>
                        <a:rPr lang="en-AU" sz="4000" b="1" u="none" strike="noStrike" noProof="0" dirty="0" smtClean="0">
                          <a:effectLst/>
                        </a:rPr>
                        <a:t>Restrictions </a:t>
                      </a:r>
                      <a:r>
                        <a:rPr lang="en-AU" sz="4000" b="0" u="none" strike="noStrike" noProof="0" dirty="0" smtClean="0">
                          <a:effectLst/>
                        </a:rPr>
                        <a:t>(Solution)</a:t>
                      </a:r>
                      <a:endParaRPr lang="en-AU" sz="4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6131647"/>
                  </a:ext>
                </a:extLst>
              </a:tr>
              <a:tr h="185268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u="none" strike="noStrike" noProof="0" dirty="0" smtClean="0">
                          <a:effectLst/>
                        </a:rPr>
                        <a:t>Current Dam Levels :  June</a:t>
                      </a:r>
                      <a:r>
                        <a:rPr lang="en-AU" sz="1100" u="none" strike="noStrike" baseline="0" noProof="0" dirty="0" smtClean="0">
                          <a:effectLst/>
                        </a:rPr>
                        <a:t> 30, 2018</a:t>
                      </a:r>
                      <a:endParaRPr lang="en-AU" sz="1100" b="0" i="1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89183564"/>
                  </a:ext>
                </a:extLst>
              </a:tr>
            </a:tbl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167445411"/>
              </p:ext>
            </p:extLst>
          </p:nvPr>
        </p:nvGraphicFramePr>
        <p:xfrm>
          <a:off x="613836" y="2002193"/>
          <a:ext cx="57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90" y="2438401"/>
            <a:ext cx="1298223" cy="32480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471" y="2438401"/>
            <a:ext cx="1298223" cy="32480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845" y="2438401"/>
            <a:ext cx="1298223" cy="32480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680" y="2438401"/>
            <a:ext cx="1298223" cy="324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22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" y="258028"/>
            <a:ext cx="10058400" cy="723047"/>
          </a:xfrm>
        </p:spPr>
        <p:txBody>
          <a:bodyPr/>
          <a:lstStyle/>
          <a:p>
            <a:r>
              <a:rPr lang="en-AU" dirty="0" smtClean="0"/>
              <a:t>Skill Builder 1: Solution</a:t>
            </a:r>
            <a:endParaRPr lang="en-AU" dirty="0"/>
          </a:p>
        </p:txBody>
      </p:sp>
      <p:sp>
        <p:nvSpPr>
          <p:cNvPr id="13" name="Rectangle 12"/>
          <p:cNvSpPr/>
          <p:nvPr/>
        </p:nvSpPr>
        <p:spPr>
          <a:xfrm>
            <a:off x="314325" y="896422"/>
            <a:ext cx="39581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dirty="0"/>
              <a:t>Assessment Completion Rates 2016</a:t>
            </a: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659783697"/>
              </p:ext>
            </p:extLst>
          </p:nvPr>
        </p:nvGraphicFramePr>
        <p:xfrm>
          <a:off x="390524" y="1896607"/>
          <a:ext cx="6276975" cy="4414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758491"/>
              </p:ext>
            </p:extLst>
          </p:nvPr>
        </p:nvGraphicFramePr>
        <p:xfrm>
          <a:off x="390525" y="1296532"/>
          <a:ext cx="1219200" cy="1200150"/>
        </p:xfrm>
        <a:graphic>
          <a:graphicData uri="http://schemas.openxmlformats.org/drawingml/2006/table">
            <a:tbl>
              <a:tblPr>
                <a:effectLst>
                  <a:outerShdw blurRad="76200" dir="13500000" sy="23000" kx="1200000" algn="br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609600"/>
                <a:gridCol w="609600"/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Jan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7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8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Feb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7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>
                          <a:effectLst/>
                        </a:rPr>
                        <a:t>13</a:t>
                      </a:r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Mar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7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18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Apr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7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12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May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7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24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AU" sz="1200" b="1" u="none" strike="noStrike" dirty="0">
                          <a:effectLst/>
                        </a:rPr>
                        <a:t>Jun</a:t>
                      </a:r>
                      <a:endParaRPr lang="en-A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100" u="none" strike="noStrike" dirty="0">
                          <a:effectLst/>
                        </a:rPr>
                        <a:t>25</a:t>
                      </a:r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984165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Retrospect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Retrospect">
    <a:fillStyleLst>
      <a:solidFill>
        <a:schemeClr val="phClr"/>
      </a:solidFill>
      <a:gradFill rotWithShape="1">
        <a:gsLst>
          <a:gs pos="0">
            <a:schemeClr val="phClr">
              <a:tint val="65000"/>
              <a:shade val="92000"/>
              <a:satMod val="130000"/>
            </a:schemeClr>
          </a:gs>
          <a:gs pos="45000">
            <a:schemeClr val="phClr">
              <a:tint val="60000"/>
              <a:shade val="99000"/>
              <a:satMod val="120000"/>
            </a:schemeClr>
          </a:gs>
          <a:gs pos="100000">
            <a:schemeClr val="phClr">
              <a:tint val="55000"/>
              <a:satMod val="140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shade val="85000"/>
              <a:satMod val="130000"/>
            </a:schemeClr>
          </a:gs>
          <a:gs pos="34000">
            <a:schemeClr val="phClr">
              <a:shade val="87000"/>
              <a:satMod val="125000"/>
            </a:schemeClr>
          </a:gs>
          <a:gs pos="70000">
            <a:schemeClr val="phClr">
              <a:tint val="100000"/>
              <a:shade val="90000"/>
              <a:satMod val="130000"/>
            </a:schemeClr>
          </a:gs>
          <a:gs pos="100000">
            <a:schemeClr val="phClr">
              <a:tint val="100000"/>
              <a:shade val="100000"/>
              <a:satMod val="110000"/>
            </a:schemeClr>
          </a:gs>
        </a:gsLst>
        <a:path path="circle">
          <a:fillToRect l="100000" t="100000" r="100000" b="100000"/>
        </a:path>
      </a:gradFill>
    </a:fillStyleLst>
    <a:lnStyleLst>
      <a:ln w="12700" cap="flat" cmpd="sng" algn="ctr">
        <a:solidFill>
          <a:schemeClr val="phClr"/>
        </a:solidFill>
        <a:prstDash val="solid"/>
      </a:ln>
      <a:ln w="1587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2700000" algn="br" rotWithShape="0">
            <a:srgbClr val="000000">
              <a:alpha val="60000"/>
            </a:srgbClr>
          </a:outerShdw>
        </a:effectLst>
      </a:effectStyle>
      <a:effectStyle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a:effectStyle>
    </a:effectStyleLst>
    <a:bgFillStyleLst>
      <a:solidFill>
        <a:schemeClr val="phClr"/>
      </a:solidFill>
      <a:solidFill>
        <a:schemeClr val="phClr">
          <a:tint val="90000"/>
          <a:shade val="97000"/>
          <a:satMod val="130000"/>
        </a:schemeClr>
      </a:solidFill>
      <a:gradFill rotWithShape="1">
        <a:gsLst>
          <a:gs pos="0">
            <a:schemeClr val="phClr">
              <a:tint val="96000"/>
              <a:shade val="99000"/>
              <a:satMod val="140000"/>
            </a:schemeClr>
          </a:gs>
          <a:gs pos="65000">
            <a:schemeClr val="phClr">
              <a:tint val="100000"/>
              <a:shade val="80000"/>
              <a:satMod val="130000"/>
            </a:schemeClr>
          </a:gs>
          <a:gs pos="100000">
            <a:schemeClr val="phClr">
              <a:tint val="100000"/>
              <a:shade val="48000"/>
              <a:satMod val="120000"/>
            </a:schemeClr>
          </a:gs>
        </a:gsLst>
        <a:lin ang="162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Retrospect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Retrospect">
    <a:fillStyleLst>
      <a:solidFill>
        <a:schemeClr val="phClr"/>
      </a:solidFill>
      <a:gradFill rotWithShape="1">
        <a:gsLst>
          <a:gs pos="0">
            <a:schemeClr val="phClr">
              <a:tint val="65000"/>
              <a:shade val="92000"/>
              <a:satMod val="130000"/>
            </a:schemeClr>
          </a:gs>
          <a:gs pos="45000">
            <a:schemeClr val="phClr">
              <a:tint val="60000"/>
              <a:shade val="99000"/>
              <a:satMod val="120000"/>
            </a:schemeClr>
          </a:gs>
          <a:gs pos="100000">
            <a:schemeClr val="phClr">
              <a:tint val="55000"/>
              <a:satMod val="140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shade val="85000"/>
              <a:satMod val="130000"/>
            </a:schemeClr>
          </a:gs>
          <a:gs pos="34000">
            <a:schemeClr val="phClr">
              <a:shade val="87000"/>
              <a:satMod val="125000"/>
            </a:schemeClr>
          </a:gs>
          <a:gs pos="70000">
            <a:schemeClr val="phClr">
              <a:tint val="100000"/>
              <a:shade val="90000"/>
              <a:satMod val="130000"/>
            </a:schemeClr>
          </a:gs>
          <a:gs pos="100000">
            <a:schemeClr val="phClr">
              <a:tint val="100000"/>
              <a:shade val="100000"/>
              <a:satMod val="110000"/>
            </a:schemeClr>
          </a:gs>
        </a:gsLst>
        <a:path path="circle">
          <a:fillToRect l="100000" t="100000" r="100000" b="100000"/>
        </a:path>
      </a:gradFill>
    </a:fillStyleLst>
    <a:lnStyleLst>
      <a:ln w="12700" cap="flat" cmpd="sng" algn="ctr">
        <a:solidFill>
          <a:schemeClr val="phClr"/>
        </a:solidFill>
        <a:prstDash val="solid"/>
      </a:ln>
      <a:ln w="1587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2700000" algn="br" rotWithShape="0">
            <a:srgbClr val="000000">
              <a:alpha val="60000"/>
            </a:srgbClr>
          </a:outerShdw>
        </a:effectLst>
      </a:effectStyle>
      <a:effectStyle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a:effectStyle>
    </a:effectStyleLst>
    <a:bgFillStyleLst>
      <a:solidFill>
        <a:schemeClr val="phClr"/>
      </a:solidFill>
      <a:solidFill>
        <a:schemeClr val="phClr">
          <a:tint val="90000"/>
          <a:shade val="97000"/>
          <a:satMod val="130000"/>
        </a:schemeClr>
      </a:solidFill>
      <a:gradFill rotWithShape="1">
        <a:gsLst>
          <a:gs pos="0">
            <a:schemeClr val="phClr">
              <a:tint val="96000"/>
              <a:shade val="99000"/>
              <a:satMod val="140000"/>
            </a:schemeClr>
          </a:gs>
          <a:gs pos="65000">
            <a:schemeClr val="phClr">
              <a:tint val="100000"/>
              <a:shade val="80000"/>
              <a:satMod val="130000"/>
            </a:schemeClr>
          </a:gs>
          <a:gs pos="100000">
            <a:schemeClr val="phClr">
              <a:tint val="100000"/>
              <a:shade val="48000"/>
              <a:satMod val="120000"/>
            </a:schemeClr>
          </a:gs>
        </a:gsLst>
        <a:lin ang="162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Retrospect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Retrospect">
    <a:fillStyleLst>
      <a:solidFill>
        <a:schemeClr val="phClr"/>
      </a:solidFill>
      <a:gradFill rotWithShape="1">
        <a:gsLst>
          <a:gs pos="0">
            <a:schemeClr val="phClr">
              <a:tint val="65000"/>
              <a:shade val="92000"/>
              <a:satMod val="130000"/>
            </a:schemeClr>
          </a:gs>
          <a:gs pos="45000">
            <a:schemeClr val="phClr">
              <a:tint val="60000"/>
              <a:shade val="99000"/>
              <a:satMod val="120000"/>
            </a:schemeClr>
          </a:gs>
          <a:gs pos="100000">
            <a:schemeClr val="phClr">
              <a:tint val="55000"/>
              <a:satMod val="140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shade val="85000"/>
              <a:satMod val="130000"/>
            </a:schemeClr>
          </a:gs>
          <a:gs pos="34000">
            <a:schemeClr val="phClr">
              <a:shade val="87000"/>
              <a:satMod val="125000"/>
            </a:schemeClr>
          </a:gs>
          <a:gs pos="70000">
            <a:schemeClr val="phClr">
              <a:tint val="100000"/>
              <a:shade val="90000"/>
              <a:satMod val="130000"/>
            </a:schemeClr>
          </a:gs>
          <a:gs pos="100000">
            <a:schemeClr val="phClr">
              <a:tint val="100000"/>
              <a:shade val="100000"/>
              <a:satMod val="110000"/>
            </a:schemeClr>
          </a:gs>
        </a:gsLst>
        <a:path path="circle">
          <a:fillToRect l="100000" t="100000" r="100000" b="100000"/>
        </a:path>
      </a:gradFill>
    </a:fillStyleLst>
    <a:lnStyleLst>
      <a:ln w="12700" cap="flat" cmpd="sng" algn="ctr">
        <a:solidFill>
          <a:schemeClr val="phClr"/>
        </a:solidFill>
        <a:prstDash val="solid"/>
      </a:ln>
      <a:ln w="15875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2700000" algn="br" rotWithShape="0">
            <a:srgbClr val="000000">
              <a:alpha val="60000"/>
            </a:srgbClr>
          </a:outerShdw>
        </a:effectLst>
      </a:effectStyle>
      <a:effectStyle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a:effectStyle>
    </a:effectStyleLst>
    <a:bgFillStyleLst>
      <a:solidFill>
        <a:schemeClr val="phClr"/>
      </a:solidFill>
      <a:solidFill>
        <a:schemeClr val="phClr">
          <a:tint val="90000"/>
          <a:shade val="97000"/>
          <a:satMod val="130000"/>
        </a:schemeClr>
      </a:solidFill>
      <a:gradFill rotWithShape="1">
        <a:gsLst>
          <a:gs pos="0">
            <a:schemeClr val="phClr">
              <a:tint val="96000"/>
              <a:shade val="99000"/>
              <a:satMod val="140000"/>
            </a:schemeClr>
          </a:gs>
          <a:gs pos="65000">
            <a:schemeClr val="phClr">
              <a:tint val="100000"/>
              <a:shade val="80000"/>
              <a:satMod val="130000"/>
            </a:schemeClr>
          </a:gs>
          <a:gs pos="100000">
            <a:schemeClr val="phClr">
              <a:tint val="100000"/>
              <a:shade val="48000"/>
              <a:satMod val="120000"/>
            </a:schemeClr>
          </a:gs>
        </a:gsLst>
        <a:lin ang="162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393</TotalTime>
  <Words>159</Words>
  <Application>Microsoft Office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Aharoni</vt:lpstr>
      <vt:lpstr>Arial Nova</vt:lpstr>
      <vt:lpstr>Calibri</vt:lpstr>
      <vt:lpstr>Calibri Light</vt:lpstr>
      <vt:lpstr>Retrospect</vt:lpstr>
      <vt:lpstr>Charts &amp; Tables</vt:lpstr>
      <vt:lpstr>PowerPoint Presentation</vt:lpstr>
      <vt:lpstr>PowerPoint Presentation</vt:lpstr>
      <vt:lpstr>PowerPoint Presentation</vt:lpstr>
      <vt:lpstr>Skill Builder 1: Assessment</vt:lpstr>
      <vt:lpstr>PowerPoint Presentation</vt:lpstr>
      <vt:lpstr>PowerPoint Presentation</vt:lpstr>
      <vt:lpstr>Skill Builder 1: Solution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Yolande Eriksen</dc:creator>
  <cp:lastModifiedBy>Student</cp:lastModifiedBy>
  <cp:revision>40</cp:revision>
  <dcterms:created xsi:type="dcterms:W3CDTF">2019-07-02T11:22:03Z</dcterms:created>
  <dcterms:modified xsi:type="dcterms:W3CDTF">2019-07-03T11:37:48Z</dcterms:modified>
</cp:coreProperties>
</file>